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78" r:id="rId2"/>
    <p:sldId id="258" r:id="rId3"/>
    <p:sldId id="279" r:id="rId4"/>
    <p:sldId id="280" r:id="rId5"/>
    <p:sldId id="283" r:id="rId6"/>
    <p:sldId id="284" r:id="rId7"/>
    <p:sldId id="281" r:id="rId8"/>
    <p:sldId id="285" r:id="rId9"/>
    <p:sldId id="286" r:id="rId10"/>
    <p:sldId id="287" r:id="rId11"/>
    <p:sldId id="282" r:id="rId12"/>
    <p:sldId id="288" r:id="rId13"/>
    <p:sldId id="289" r:id="rId14"/>
    <p:sldId id="290" r:id="rId15"/>
    <p:sldId id="259" r:id="rId16"/>
    <p:sldId id="291" r:id="rId17"/>
    <p:sldId id="292" r:id="rId18"/>
    <p:sldId id="293" r:id="rId19"/>
    <p:sldId id="294" r:id="rId20"/>
    <p:sldId id="295" r:id="rId21"/>
    <p:sldId id="265" r:id="rId22"/>
    <p:sldId id="264" r:id="rId23"/>
    <p:sldId id="296" r:id="rId24"/>
    <p:sldId id="297" r:id="rId25"/>
    <p:sldId id="29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195"/>
    <a:srgbClr val="283349"/>
    <a:srgbClr val="FF0000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ABF39-8C03-46B4-B2FB-9EDA76D04403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7BEAD-24B5-4C41-887B-78E0109F8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40E66-504A-46E7-924C-5B494EF8C8A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43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37BC-20EF-4BAC-B246-B24484EFD9D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48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8A4D-D909-49A8-AA04-7A1C5B12547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9EFBA-48E5-41A0-AB84-48FE3998C97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9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0525-EE58-421F-8233-44DFD3D262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7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AA379-6BAC-4BCC-B229-998541F851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4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D04D-2DBA-4750-ACC6-9FF9EEAC4BE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8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86EE-65DA-4630-9259-6FB5013283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55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6405-15A4-4881-8B45-9035729D297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1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5DA9-035A-4E0F-811D-3B14C945AAD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8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87F68-536D-468E-B289-35C7A754A7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DEBE5-877F-4FF5-92A4-28079FE460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81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3328" y="2027271"/>
            <a:ext cx="8663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i="1" dirty="0" smtClean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4000" b="1" i="1" dirty="0" smtClean="0">
                <a:solidFill>
                  <a:srgbClr val="E6C195"/>
                </a:solidFill>
              </a:rPr>
              <a:t>PRESENTATION</a:t>
            </a:r>
            <a:endParaRPr lang="en-US" altLang="ko-KR" sz="4000" b="1" i="1" dirty="0">
              <a:solidFill>
                <a:srgbClr val="E6C195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038736" y="3445458"/>
            <a:ext cx="1266454" cy="672278"/>
            <a:chOff x="403881" y="1705162"/>
            <a:chExt cx="2096524" cy="1112908"/>
          </a:xfrm>
        </p:grpSpPr>
        <p:sp>
          <p:nvSpPr>
            <p:cNvPr id="40" name="사다리꼴 39"/>
            <p:cNvSpPr/>
            <p:nvPr/>
          </p:nvSpPr>
          <p:spPr>
            <a:xfrm rot="9000000" flipV="1">
              <a:off x="403881" y="2318150"/>
              <a:ext cx="2096524" cy="499920"/>
            </a:xfrm>
            <a:prstGeom prst="trapezoid">
              <a:avLst>
                <a:gd name="adj" fmla="val 58732"/>
              </a:avLst>
            </a:prstGeom>
            <a:gradFill flip="none" rotWithShape="1">
              <a:gsLst>
                <a:gs pos="0">
                  <a:srgbClr val="E6C195">
                    <a:shade val="30000"/>
                    <a:satMod val="115000"/>
                  </a:srgbClr>
                </a:gs>
                <a:gs pos="50000">
                  <a:srgbClr val="E6C195">
                    <a:shade val="67500"/>
                    <a:satMod val="115000"/>
                  </a:srgbClr>
                </a:gs>
                <a:gs pos="100000">
                  <a:srgbClr val="E6C195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사다리꼴 40"/>
            <p:cNvSpPr/>
            <p:nvPr/>
          </p:nvSpPr>
          <p:spPr>
            <a:xfrm rot="1800000" flipV="1">
              <a:off x="403881" y="1705162"/>
              <a:ext cx="2096524" cy="499920"/>
            </a:xfrm>
            <a:prstGeom prst="trapezoid">
              <a:avLst>
                <a:gd name="adj" fmla="val 58732"/>
              </a:avLst>
            </a:prstGeom>
            <a:gradFill flip="none" rotWithShape="1">
              <a:gsLst>
                <a:gs pos="0">
                  <a:srgbClr val="E6C195">
                    <a:shade val="30000"/>
                    <a:satMod val="115000"/>
                  </a:srgbClr>
                </a:gs>
                <a:gs pos="50000">
                  <a:srgbClr val="E6C195">
                    <a:shade val="67500"/>
                    <a:satMod val="115000"/>
                  </a:srgbClr>
                </a:gs>
                <a:gs pos="100000">
                  <a:srgbClr val="E6C195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285357" y="4067753"/>
            <a:ext cx="30573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 smtClean="0">
                <a:solidFill>
                  <a:srgbClr val="E6C195"/>
                </a:solidFill>
              </a:rPr>
              <a:t>과정명</a:t>
            </a:r>
            <a:r>
              <a:rPr lang="ko-KR" altLang="en-US" sz="2000" b="1" dirty="0" smtClean="0">
                <a:solidFill>
                  <a:srgbClr val="E6C195"/>
                </a:solidFill>
              </a:rPr>
              <a:t> </a:t>
            </a:r>
            <a:r>
              <a:rPr lang="en-US" altLang="ko-KR" sz="2000" b="1" dirty="0" smtClean="0">
                <a:solidFill>
                  <a:srgbClr val="E6C195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스마트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팩토리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rgbClr val="E6C195"/>
                </a:solidFill>
              </a:rPr>
              <a:t>과목명 </a:t>
            </a:r>
            <a:r>
              <a:rPr lang="en-US" altLang="ko-KR" sz="2000" b="1" dirty="0" smtClean="0">
                <a:solidFill>
                  <a:srgbClr val="E6C195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데이터 베이스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rgbClr val="E6C195"/>
                </a:solidFill>
              </a:rPr>
              <a:t>발표자 </a:t>
            </a:r>
            <a:r>
              <a:rPr lang="en-US" altLang="ko-KR" sz="2000" b="1" dirty="0" smtClean="0">
                <a:solidFill>
                  <a:srgbClr val="E6C195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권     순     석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0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19" y="204588"/>
            <a:ext cx="404050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로그인 및 메인 페이지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" y="2245586"/>
            <a:ext cx="4562475" cy="3200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07" y="1328871"/>
            <a:ext cx="6771368" cy="503383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4540601" y="3448050"/>
            <a:ext cx="900000" cy="540000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896599" y="1474061"/>
            <a:ext cx="1209675" cy="1126264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구부러진 연결선 19"/>
          <p:cNvCxnSpPr>
            <a:stCxn id="19" idx="0"/>
            <a:endCxn id="21" idx="0"/>
          </p:cNvCxnSpPr>
          <p:nvPr/>
        </p:nvCxnSpPr>
        <p:spPr>
          <a:xfrm rot="16200000" flipH="1" flipV="1">
            <a:off x="10181586" y="1326062"/>
            <a:ext cx="1171853" cy="1467849"/>
          </a:xfrm>
          <a:prstGeom prst="curvedConnector3">
            <a:avLst>
              <a:gd name="adj1" fmla="val -19508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75175" y="2645914"/>
            <a:ext cx="43168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283349"/>
                </a:solidFill>
              </a:rPr>
              <a:t>사원 이미지 및 로그아웃 버튼</a:t>
            </a:r>
            <a:endParaRPr lang="en-US" altLang="ko-KR" sz="2400" b="1" dirty="0" smtClean="0">
              <a:solidFill>
                <a:srgbClr val="28334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j-lt"/>
              </a:rPr>
              <a:t>등록한 사원 이미지 </a:t>
            </a:r>
            <a:r>
              <a:rPr lang="en-US" altLang="ko-KR" sz="1600" b="1" dirty="0" smtClean="0">
                <a:latin typeface="+mj-lt"/>
              </a:rPr>
              <a:t>DB</a:t>
            </a:r>
            <a:r>
              <a:rPr lang="ko-KR" altLang="en-US" sz="1600" b="1" dirty="0" smtClean="0">
                <a:latin typeface="+mj-lt"/>
              </a:rPr>
              <a:t>에서 읽어와 출력</a:t>
            </a:r>
            <a:endParaRPr lang="ko-KR" altLang="en-US" sz="1600" dirty="0">
              <a:latin typeface="+mj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00699" y="4627381"/>
            <a:ext cx="2274476" cy="1668643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>
            <a:stCxn id="22" idx="0"/>
            <a:endCxn id="25" idx="0"/>
          </p:cNvCxnSpPr>
          <p:nvPr/>
        </p:nvCxnSpPr>
        <p:spPr>
          <a:xfrm rot="16200000" flipH="1">
            <a:off x="8396055" y="2969262"/>
            <a:ext cx="26583" cy="3342821"/>
          </a:xfrm>
          <a:prstGeom prst="curvedConnector3">
            <a:avLst>
              <a:gd name="adj1" fmla="val -859948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055242" y="4653964"/>
            <a:ext cx="40510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283349"/>
                </a:solidFill>
              </a:rPr>
              <a:t>출퇴근</a:t>
            </a:r>
            <a:r>
              <a:rPr lang="en-US" altLang="ko-KR" sz="2400" b="1" dirty="0" smtClean="0">
                <a:solidFill>
                  <a:srgbClr val="283349"/>
                </a:solidFill>
              </a:rPr>
              <a:t> </a:t>
            </a:r>
            <a:r>
              <a:rPr lang="ko-KR" altLang="en-US" sz="2400" b="1" dirty="0" smtClean="0">
                <a:solidFill>
                  <a:srgbClr val="283349"/>
                </a:solidFill>
              </a:rPr>
              <a:t>및</a:t>
            </a:r>
            <a:r>
              <a:rPr lang="en-US" altLang="ko-KR" sz="2400" b="1" dirty="0" smtClean="0">
                <a:solidFill>
                  <a:srgbClr val="283349"/>
                </a:solidFill>
              </a:rPr>
              <a:t> </a:t>
            </a:r>
            <a:r>
              <a:rPr lang="ko-KR" altLang="en-US" sz="2400" b="1" dirty="0" smtClean="0">
                <a:solidFill>
                  <a:srgbClr val="283349"/>
                </a:solidFill>
              </a:rPr>
              <a:t>모니터링 메뉴</a:t>
            </a:r>
            <a:endParaRPr lang="en-US" altLang="ko-KR" sz="2400" b="1" dirty="0" smtClean="0">
              <a:solidFill>
                <a:srgbClr val="28334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j-lt"/>
              </a:rPr>
              <a:t>출퇴근 관리 및 각종 모니터링 메뉴</a:t>
            </a:r>
            <a:r>
              <a:rPr lang="en-US" altLang="ko-KR" sz="1600" b="1" dirty="0" smtClean="0">
                <a:latin typeface="+mj-lt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j-lt"/>
              </a:rPr>
              <a:t>회원 정보 수정 및 탈퇴</a:t>
            </a:r>
            <a:r>
              <a:rPr lang="en-US" altLang="ko-KR" sz="1600" b="1" dirty="0" smtClean="0">
                <a:latin typeface="+mj-lt"/>
              </a:rPr>
              <a:t>, </a:t>
            </a:r>
            <a:r>
              <a:rPr lang="ko-KR" altLang="en-US" sz="1600" b="1" dirty="0" smtClean="0">
                <a:latin typeface="+mj-lt"/>
              </a:rPr>
              <a:t>관리자인 경우 </a:t>
            </a:r>
            <a:endParaRPr lang="en-US" altLang="ko-KR" sz="1600" b="1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+mj-lt"/>
              </a:rPr>
              <a:t>회원 정보 조회 및 수정</a:t>
            </a:r>
            <a:r>
              <a:rPr lang="en-US" altLang="ko-KR" sz="1600" b="1" dirty="0">
                <a:latin typeface="+mj-lt"/>
              </a:rPr>
              <a:t> </a:t>
            </a:r>
            <a:r>
              <a:rPr lang="ko-KR" altLang="en-US" sz="1600" b="1" dirty="0" smtClean="0">
                <a:latin typeface="+mj-lt"/>
              </a:rPr>
              <a:t>가능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68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 smtClean="0">
                <a:solidFill>
                  <a:prstClr val="white"/>
                </a:solidFill>
              </a:rPr>
              <a:t>홈페이지 로그인 및 회원관리 프로그램</a:t>
            </a:r>
            <a:r>
              <a:rPr lang="en-US" altLang="ko-KR" sz="2400" b="1" i="1" dirty="0" smtClean="0">
                <a:solidFill>
                  <a:srgbClr val="E6C195"/>
                </a:solidFill>
              </a:rPr>
              <a:t>PRESENTATION</a:t>
            </a:r>
            <a:endParaRPr lang="en-US" altLang="ko-KR" sz="2400" b="1" i="1" dirty="0">
              <a:solidFill>
                <a:srgbClr val="E6C195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19" y="204588"/>
            <a:ext cx="350710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출퇴근 관리</a:t>
            </a:r>
            <a:endParaRPr lang="en-US" altLang="ko-KR" sz="3000" b="1" dirty="0" smtClean="0">
              <a:solidFill>
                <a:srgbClr val="E6C19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49" y="1066793"/>
            <a:ext cx="10080000" cy="567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76400" y="2076450"/>
            <a:ext cx="8877300" cy="1374966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stCxn id="13" idx="2"/>
            <a:endCxn id="21" idx="0"/>
          </p:cNvCxnSpPr>
          <p:nvPr/>
        </p:nvCxnSpPr>
        <p:spPr>
          <a:xfrm rot="5400000">
            <a:off x="4524459" y="2184507"/>
            <a:ext cx="323683" cy="2857500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676400" y="3775099"/>
            <a:ext cx="316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283349"/>
                </a:solidFill>
              </a:rPr>
              <a:t>출퇴근 </a:t>
            </a:r>
            <a:r>
              <a:rPr lang="en-US" altLang="ko-KR" sz="2400" b="1" dirty="0" smtClean="0">
                <a:solidFill>
                  <a:srgbClr val="283349"/>
                </a:solidFill>
              </a:rPr>
              <a:t>DB </a:t>
            </a:r>
            <a:r>
              <a:rPr lang="ko-KR" altLang="en-US" sz="2400" b="1" dirty="0" smtClean="0">
                <a:solidFill>
                  <a:srgbClr val="283349"/>
                </a:solidFill>
              </a:rPr>
              <a:t>정보 출력</a:t>
            </a:r>
            <a:endParaRPr lang="en-US" altLang="ko-KR" sz="1600" b="1" dirty="0" smtClean="0">
              <a:latin typeface="+mj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486900" y="1657350"/>
            <a:ext cx="1066800" cy="200025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구부러진 연결선 27"/>
          <p:cNvCxnSpPr>
            <a:stCxn id="26" idx="2"/>
            <a:endCxn id="29" idx="0"/>
          </p:cNvCxnSpPr>
          <p:nvPr/>
        </p:nvCxnSpPr>
        <p:spPr>
          <a:xfrm rot="5400000">
            <a:off x="8477831" y="2470754"/>
            <a:ext cx="2155849" cy="929091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742451" y="4013224"/>
            <a:ext cx="269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mtClean="0">
                <a:solidFill>
                  <a:srgbClr val="283349"/>
                </a:solidFill>
              </a:rPr>
              <a:t>출근 및 퇴근 버튼</a:t>
            </a:r>
            <a:endParaRPr lang="en-US" altLang="ko-KR" sz="1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34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 smtClean="0">
                <a:solidFill>
                  <a:prstClr val="white"/>
                </a:solidFill>
              </a:rPr>
              <a:t>홈페이지 로그인 및 회원관리 프로그램</a:t>
            </a:r>
            <a:r>
              <a:rPr lang="en-US" altLang="ko-KR" sz="2400" b="1" i="1" dirty="0" smtClean="0">
                <a:solidFill>
                  <a:srgbClr val="E6C195"/>
                </a:solidFill>
              </a:rPr>
              <a:t>PRESENTATION</a:t>
            </a:r>
            <a:endParaRPr lang="en-US" altLang="ko-KR" sz="2400" b="1" i="1" dirty="0">
              <a:solidFill>
                <a:srgbClr val="E6C195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19" y="204588"/>
            <a:ext cx="350710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출퇴근 관리</a:t>
            </a:r>
            <a:endParaRPr lang="en-US" altLang="ko-KR" sz="3000" b="1" dirty="0" smtClean="0">
              <a:solidFill>
                <a:srgbClr val="E6C19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531900" y="1230480"/>
            <a:ext cx="64980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출근 버튼 </a:t>
            </a:r>
            <a:r>
              <a:rPr lang="ko-KR" altLang="en-US" sz="2400" b="1" dirty="0" err="1" smtClean="0">
                <a:solidFill>
                  <a:srgbClr val="E6C195"/>
                </a:solidFill>
              </a:rPr>
              <a:t>클릭시</a:t>
            </a:r>
            <a:endParaRPr lang="en-US" altLang="ko-KR" sz="2400" b="1" dirty="0" smtClean="0">
              <a:solidFill>
                <a:srgbClr val="E6C19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작업 라인과 그 라인에 대해 책임자인지 아닌지를 선택하여 확인</a:t>
            </a:r>
            <a:endParaRPr lang="en-US" altLang="ko-KR" sz="1600" b="1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99" y="2919409"/>
            <a:ext cx="2476500" cy="1905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" y="1081084"/>
            <a:ext cx="3629025" cy="37433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685925" y="1543050"/>
            <a:ext cx="914400" cy="390525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5" idx="2"/>
            <a:endCxn id="18" idx="1"/>
          </p:cNvCxnSpPr>
          <p:nvPr/>
        </p:nvCxnSpPr>
        <p:spPr>
          <a:xfrm rot="5400000" flipH="1" flipV="1">
            <a:off x="3239880" y="641556"/>
            <a:ext cx="195263" cy="2388775"/>
          </a:xfrm>
          <a:prstGeom prst="curvedConnector4">
            <a:avLst>
              <a:gd name="adj1" fmla="val -117073"/>
              <a:gd name="adj2" fmla="val 5957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27" y="5634037"/>
            <a:ext cx="11332844" cy="819150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5400000">
            <a:off x="5445134" y="2368882"/>
            <a:ext cx="650030" cy="418266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 rot="5400000">
            <a:off x="5445134" y="5020090"/>
            <a:ext cx="650030" cy="418266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3818" y="3648075"/>
            <a:ext cx="3507105" cy="38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353550" y="5634037"/>
            <a:ext cx="2423421" cy="819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9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" y="1029522"/>
            <a:ext cx="3638550" cy="37814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 smtClean="0">
                <a:solidFill>
                  <a:prstClr val="white"/>
                </a:solidFill>
              </a:rPr>
              <a:t>홈페이지 로그인 및 회원관리 프로그램</a:t>
            </a:r>
            <a:r>
              <a:rPr lang="en-US" altLang="ko-KR" sz="2400" b="1" i="1" dirty="0" smtClean="0">
                <a:solidFill>
                  <a:srgbClr val="E6C195"/>
                </a:solidFill>
              </a:rPr>
              <a:t>PRESENTATION</a:t>
            </a:r>
            <a:endParaRPr lang="en-US" altLang="ko-KR" sz="2400" b="1" i="1" dirty="0">
              <a:solidFill>
                <a:srgbClr val="E6C195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19" y="204588"/>
            <a:ext cx="350710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출퇴근 관리</a:t>
            </a:r>
            <a:endParaRPr lang="en-US" altLang="ko-KR" sz="3000" b="1" dirty="0" smtClean="0">
              <a:solidFill>
                <a:srgbClr val="E6C195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531900" y="1230480"/>
            <a:ext cx="6498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만약 책임자가 있는 라인에 책임자로 출근시</a:t>
            </a:r>
            <a:endParaRPr lang="en-US" altLang="ko-KR" sz="2400" b="1" dirty="0" smtClean="0">
              <a:solidFill>
                <a:srgbClr val="E6C19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책임자가 현재 있고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퇴근 시간이 찍혀있지 않고 출근 시간만 찍혀 있는 경우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확인을 누를 경우 오른쪽과 같은 창 출력</a:t>
            </a:r>
            <a:endParaRPr lang="en-US" altLang="ko-KR" sz="16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85925" y="1543050"/>
            <a:ext cx="914400" cy="390525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5" idx="2"/>
            <a:endCxn id="18" idx="1"/>
          </p:cNvCxnSpPr>
          <p:nvPr/>
        </p:nvCxnSpPr>
        <p:spPr>
          <a:xfrm rot="5400000" flipH="1" flipV="1">
            <a:off x="3239880" y="641556"/>
            <a:ext cx="195263" cy="2388775"/>
          </a:xfrm>
          <a:prstGeom prst="curvedConnector4">
            <a:avLst>
              <a:gd name="adj1" fmla="val -117073"/>
              <a:gd name="adj2" fmla="val 5957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>
            <a:off x="3805304" y="3662776"/>
            <a:ext cx="650030" cy="418266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 rot="5400000">
            <a:off x="9507531" y="4916751"/>
            <a:ext cx="650030" cy="418266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084964" y="3662776"/>
            <a:ext cx="650030" cy="418266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58" y="3062284"/>
            <a:ext cx="4041977" cy="16167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6" y="5572693"/>
            <a:ext cx="11753820" cy="11144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3818" y="3291092"/>
            <a:ext cx="3507105" cy="7433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286875" y="5572693"/>
            <a:ext cx="2566660" cy="1143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900" y="2919409"/>
            <a:ext cx="2476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 smtClean="0">
                <a:solidFill>
                  <a:prstClr val="white"/>
                </a:solidFill>
              </a:rPr>
              <a:t>홈페이지 로그인 및 회원관리 프로그램</a:t>
            </a:r>
            <a:r>
              <a:rPr lang="en-US" altLang="ko-KR" sz="2400" b="1" i="1" dirty="0" smtClean="0">
                <a:solidFill>
                  <a:srgbClr val="E6C195"/>
                </a:solidFill>
              </a:rPr>
              <a:t>PRESENTATION</a:t>
            </a:r>
            <a:endParaRPr lang="en-US" altLang="ko-KR" sz="2400" b="1" i="1" dirty="0">
              <a:solidFill>
                <a:srgbClr val="E6C195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19" y="204588"/>
            <a:ext cx="350710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출퇴근 관리</a:t>
            </a:r>
            <a:endParaRPr lang="en-US" altLang="ko-KR" sz="3000" b="1" dirty="0" smtClean="0">
              <a:solidFill>
                <a:srgbClr val="E6C195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7" y="1079988"/>
            <a:ext cx="11763346" cy="133313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1249024" y="1356029"/>
            <a:ext cx="668033" cy="301321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71762"/>
            <a:ext cx="2476500" cy="126682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214327" y="3096041"/>
            <a:ext cx="650030" cy="418266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3590924" y="3096041"/>
            <a:ext cx="650030" cy="418266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778" y="2924174"/>
            <a:ext cx="7612895" cy="7620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391275" y="2156058"/>
            <a:ext cx="2724148" cy="2570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370534" y="3385775"/>
            <a:ext cx="1764064" cy="3003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14327" y="4458116"/>
            <a:ext cx="650030" cy="418266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300536"/>
            <a:ext cx="10987073" cy="733425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171949" y="4705350"/>
            <a:ext cx="5153025" cy="3286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14327" y="5127692"/>
            <a:ext cx="70913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 출퇴근 </a:t>
            </a:r>
            <a:r>
              <a:rPr lang="en-US" altLang="ko-KR" sz="2400" b="1" dirty="0" smtClean="0">
                <a:solidFill>
                  <a:srgbClr val="E6C195"/>
                </a:solidFill>
              </a:rPr>
              <a:t>DB -&gt; </a:t>
            </a:r>
            <a:r>
              <a:rPr lang="ko-KR" altLang="en-US" sz="2400" b="1" dirty="0" smtClean="0">
                <a:solidFill>
                  <a:srgbClr val="E6C195"/>
                </a:solidFill>
              </a:rPr>
              <a:t>출퇴근 기록 </a:t>
            </a:r>
            <a:r>
              <a:rPr lang="en-US" altLang="ko-KR" sz="2400" b="1" dirty="0" smtClean="0">
                <a:solidFill>
                  <a:srgbClr val="E6C195"/>
                </a:solidFill>
              </a:rPr>
              <a:t>DB</a:t>
            </a:r>
            <a:r>
              <a:rPr lang="ko-KR" altLang="en-US" sz="2400" b="1" dirty="0" smtClean="0">
                <a:solidFill>
                  <a:srgbClr val="E6C195"/>
                </a:solidFill>
              </a:rPr>
              <a:t> </a:t>
            </a:r>
            <a:endParaRPr lang="en-US" altLang="ko-KR" sz="2400" b="1" dirty="0" smtClean="0">
              <a:solidFill>
                <a:srgbClr val="E6C19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  퇴근 버튼을 누른 경우 현재 시간이 출퇴근 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DB</a:t>
            </a: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의 퇴근시간열에 입력되고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  출근 시간과 퇴근 시간 기록을 모두 보유하고 있는 행의 데이터를 </a:t>
            </a:r>
            <a:endParaRPr lang="en-US" altLang="ko-KR" sz="1600" b="1" dirty="0" smtClean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  출퇴근 기록 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DB</a:t>
            </a:r>
            <a:r>
              <a:rPr lang="ko-KR" altLang="en-US" sz="1600" b="1" dirty="0" smtClean="0">
                <a:solidFill>
                  <a:schemeClr val="bg1"/>
                </a:solidFill>
                <a:latin typeface="+mj-lt"/>
              </a:rPr>
              <a:t>에 저장하여 출퇴근 기록을 관리한다</a:t>
            </a:r>
            <a:r>
              <a:rPr lang="en-US" altLang="ko-KR" sz="1600" b="1" dirty="0" smtClean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850" y="5342366"/>
            <a:ext cx="4795823" cy="14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홈페이지 로그인 및 회원관리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27736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smtClean="0">
                <a:solidFill>
                  <a:srgbClr val="E6C195"/>
                </a:solidFill>
              </a:rPr>
              <a:t>생산 가동 현황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8" name="생산 가동 현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549" y="1098000"/>
            <a:ext cx="1023999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0312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홈페이지 로그인 및 회원관리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19" y="204588"/>
            <a:ext cx="312610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smtClean="0">
                <a:solidFill>
                  <a:srgbClr val="E6C195"/>
                </a:solidFill>
              </a:rPr>
              <a:t>공정별</a:t>
            </a:r>
            <a:r>
              <a:rPr lang="ko-KR" altLang="en-US" sz="3000" b="1" dirty="0" smtClean="0">
                <a:solidFill>
                  <a:srgbClr val="E6C195"/>
                </a:solidFill>
              </a:rPr>
              <a:t> 생산 현황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3" name="공정별 생산 현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549" y="1098000"/>
            <a:ext cx="102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홈페이지 로그인 및 회원관리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19" y="204588"/>
            <a:ext cx="312610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생산 실적 현황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4" name="생산 실적 현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549" y="1098000"/>
            <a:ext cx="102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홈페이지 로그인 및 회원관리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19" y="204588"/>
            <a:ext cx="3126105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종합 모니터링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3" name="종합 모니터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549" y="1098000"/>
            <a:ext cx="102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2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3409878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회원 정보 수정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75" y="1080414"/>
            <a:ext cx="3836857" cy="56448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705856" y="1057703"/>
            <a:ext cx="5961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비밀번호 입력</a:t>
            </a:r>
            <a:endParaRPr lang="en-US" altLang="ko-KR" sz="2400" b="1" dirty="0" smtClean="0">
              <a:solidFill>
                <a:srgbClr val="E6C19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현재 비밀번호를 입력하여야만 정보 수정 가능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705856" y="2683594"/>
            <a:ext cx="59618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사진 업로드</a:t>
            </a:r>
            <a:endParaRPr lang="en-US" altLang="ko-KR" sz="2400" b="1" dirty="0" smtClean="0">
              <a:solidFill>
                <a:srgbClr val="E6C19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영상 처리 프로그램이 켜지며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사원의 사진을 영상처리 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사원 이미지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DB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 수정한 영상을 저장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705856" y="4822091"/>
            <a:ext cx="5961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정보 수정</a:t>
            </a:r>
            <a:endParaRPr lang="en-US" altLang="ko-KR" sz="2400" b="1" dirty="0" smtClean="0">
              <a:solidFill>
                <a:srgbClr val="E6C19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입력한 값들이 양식에 부합하는지 여부를 판단하여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부합하지 않을 경우 그 이유에 대해서 메시지 출력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부합할 경우 사원 정보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DB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 업데이트 되며 정보수정 완료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4303" y="2398661"/>
            <a:ext cx="3677661" cy="256032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>
            <a:stCxn id="22" idx="3"/>
            <a:endCxn id="15" idx="1"/>
          </p:cNvCxnSpPr>
          <p:nvPr/>
        </p:nvCxnSpPr>
        <p:spPr>
          <a:xfrm flipV="1">
            <a:off x="4071964" y="1565535"/>
            <a:ext cx="1633892" cy="961142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84972" y="3724461"/>
            <a:ext cx="939975" cy="256032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구부러진 연결선 20"/>
          <p:cNvCxnSpPr>
            <a:stCxn id="20" idx="3"/>
            <a:endCxn id="16" idx="1"/>
          </p:cNvCxnSpPr>
          <p:nvPr/>
        </p:nvCxnSpPr>
        <p:spPr>
          <a:xfrm flipV="1">
            <a:off x="1324947" y="3376092"/>
            <a:ext cx="4380909" cy="476385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24947" y="6351713"/>
            <a:ext cx="811763" cy="310151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구부러진 연결선 23"/>
          <p:cNvCxnSpPr>
            <a:stCxn id="25" idx="3"/>
            <a:endCxn id="17" idx="1"/>
          </p:cNvCxnSpPr>
          <p:nvPr/>
        </p:nvCxnSpPr>
        <p:spPr>
          <a:xfrm flipV="1">
            <a:off x="2136710" y="5699254"/>
            <a:ext cx="3569146" cy="807535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17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55697" y="1828873"/>
            <a:ext cx="8880606" cy="4004926"/>
            <a:chOff x="2595114" y="2570385"/>
            <a:chExt cx="7001773" cy="3027872"/>
          </a:xfrm>
        </p:grpSpPr>
        <p:grpSp>
          <p:nvGrpSpPr>
            <p:cNvPr id="3" name="그룹 2"/>
            <p:cNvGrpSpPr/>
            <p:nvPr/>
          </p:nvGrpSpPr>
          <p:grpSpPr>
            <a:xfrm>
              <a:off x="2595114" y="2570385"/>
              <a:ext cx="7001773" cy="3027872"/>
              <a:chOff x="2518913" y="2570385"/>
              <a:chExt cx="7001773" cy="3027872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2518913" y="2570386"/>
                <a:ext cx="3114135" cy="3027871"/>
              </a:xfrm>
              <a:prstGeom prst="ellipse">
                <a:avLst/>
              </a:prstGeom>
              <a:solidFill>
                <a:srgbClr val="E6C19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406551" y="2570385"/>
                <a:ext cx="3114135" cy="3027871"/>
              </a:xfrm>
              <a:prstGeom prst="ellipse">
                <a:avLst/>
              </a:prstGeom>
              <a:solidFill>
                <a:srgbClr val="E6C19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774320" y="3246633"/>
              <a:ext cx="2530999" cy="167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dirty="0" smtClean="0">
                  <a:solidFill>
                    <a:srgbClr val="283349"/>
                  </a:solidFill>
                </a:rPr>
                <a:t>개발환경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/>
                <a:t>Microsoft Windows10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/>
                <a:t>Microsoft Visual C#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/>
                <a:t>MySQL 8.0</a:t>
              </a:r>
              <a:endParaRPr lang="ko-KR" altLang="en-US" sz="20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2740897" y="3072115"/>
              <a:ext cx="2822568" cy="202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dirty="0" smtClean="0">
                  <a:solidFill>
                    <a:srgbClr val="283349"/>
                  </a:solidFill>
                </a:rPr>
                <a:t>프로젝트 목표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/>
                <a:t>생산 가동 현황</a:t>
              </a:r>
              <a:r>
                <a:rPr lang="en-US" altLang="ko-KR" sz="2000" dirty="0" smtClean="0"/>
                <a:t>, 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 smtClean="0"/>
                <a:t>공정별</a:t>
              </a:r>
              <a:r>
                <a:rPr lang="ko-KR" altLang="en-US" sz="2000" dirty="0" smtClean="0"/>
                <a:t> 생산 현황</a:t>
              </a:r>
              <a:r>
                <a:rPr lang="en-US" altLang="ko-KR" sz="2000" dirty="0" smtClean="0"/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/>
                <a:t>생산 계획 대비 실적 현황 등 </a:t>
              </a:r>
              <a:endParaRPr lang="en-US" altLang="ko-KR" sz="2000" dirty="0" smtClean="0"/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smtClean="0"/>
                <a:t>실시간 모니터링 가능</a:t>
              </a:r>
              <a:endParaRPr lang="en-US" altLang="ko-KR" sz="2000" dirty="0" smtClean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2680769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프로젝트 개요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5130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363909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회원 </a:t>
            </a:r>
            <a:r>
              <a:rPr lang="ko-KR" altLang="en-US" sz="3000" b="1" smtClean="0">
                <a:solidFill>
                  <a:srgbClr val="E6C195"/>
                </a:solidFill>
              </a:rPr>
              <a:t>정보 수정 결과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2" y="1080414"/>
            <a:ext cx="3837120" cy="5644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71" y="4959870"/>
            <a:ext cx="2171700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04" y="4959870"/>
            <a:ext cx="1590675" cy="1409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771" y="1726745"/>
            <a:ext cx="3424724" cy="268328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88306" y="1080414"/>
            <a:ext cx="3409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영상처리 </a:t>
            </a:r>
            <a:r>
              <a:rPr lang="en-US" altLang="ko-KR" sz="2400" b="1" dirty="0" smtClean="0">
                <a:solidFill>
                  <a:srgbClr val="E6C195"/>
                </a:solidFill>
              </a:rPr>
              <a:t>– </a:t>
            </a:r>
            <a:r>
              <a:rPr lang="ko-KR" altLang="en-US" sz="2400" b="1" dirty="0" smtClean="0">
                <a:solidFill>
                  <a:srgbClr val="E6C195"/>
                </a:solidFill>
              </a:rPr>
              <a:t>동일 이미지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88305" y="4361787"/>
            <a:ext cx="4578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정보수정 </a:t>
            </a:r>
            <a:r>
              <a:rPr lang="ko-KR" altLang="en-US" sz="2400" b="1" dirty="0" err="1" smtClean="0">
                <a:solidFill>
                  <a:srgbClr val="E6C195"/>
                </a:solidFill>
              </a:rPr>
              <a:t>완료시</a:t>
            </a:r>
            <a:r>
              <a:rPr lang="ko-KR" altLang="en-US" sz="2400" b="1" dirty="0" smtClean="0">
                <a:solidFill>
                  <a:srgbClr val="E6C195"/>
                </a:solidFill>
              </a:rPr>
              <a:t> 자동 로그아웃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76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2680769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회원 탈퇴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0" y="1184987"/>
            <a:ext cx="3831001" cy="548290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027376" y="1881090"/>
            <a:ext cx="5701779" cy="3969592"/>
            <a:chOff x="5027376" y="1881090"/>
            <a:chExt cx="5701779" cy="3969592"/>
          </a:xfrm>
        </p:grpSpPr>
        <p:sp>
          <p:nvSpPr>
            <p:cNvPr id="20" name="오른쪽 화살표 19"/>
            <p:cNvSpPr/>
            <p:nvPr/>
          </p:nvSpPr>
          <p:spPr>
            <a:xfrm>
              <a:off x="5027376" y="2538732"/>
              <a:ext cx="650030" cy="418266"/>
            </a:xfrm>
            <a:prstGeom prst="rightArrow">
              <a:avLst/>
            </a:prstGeom>
            <a:solidFill>
              <a:srgbClr val="E6C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655" y="1881090"/>
              <a:ext cx="4762500" cy="173355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7352522" y="2884293"/>
              <a:ext cx="858417" cy="32987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6655" y="4440982"/>
              <a:ext cx="1933575" cy="1409700"/>
            </a:xfrm>
            <a:prstGeom prst="rect">
              <a:avLst/>
            </a:prstGeom>
          </p:spPr>
        </p:pic>
        <p:sp>
          <p:nvSpPr>
            <p:cNvPr id="25" name="오른쪽 화살표 24"/>
            <p:cNvSpPr/>
            <p:nvPr/>
          </p:nvSpPr>
          <p:spPr>
            <a:xfrm>
              <a:off x="5036977" y="4932033"/>
              <a:ext cx="650030" cy="418266"/>
            </a:xfrm>
            <a:prstGeom prst="rightArrow">
              <a:avLst/>
            </a:prstGeom>
            <a:solidFill>
              <a:srgbClr val="E6C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9556" y="4436316"/>
              <a:ext cx="1590675" cy="1409700"/>
            </a:xfrm>
            <a:prstGeom prst="rect">
              <a:avLst/>
            </a:prstGeom>
          </p:spPr>
        </p:pic>
        <p:sp>
          <p:nvSpPr>
            <p:cNvPr id="27" name="오른쪽 화살표 26"/>
            <p:cNvSpPr/>
            <p:nvPr/>
          </p:nvSpPr>
          <p:spPr>
            <a:xfrm>
              <a:off x="8179878" y="4932033"/>
              <a:ext cx="650030" cy="418266"/>
            </a:xfrm>
            <a:prstGeom prst="rightArrow">
              <a:avLst/>
            </a:prstGeom>
            <a:solidFill>
              <a:srgbClr val="E6C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31725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smtClean="0">
                <a:solidFill>
                  <a:srgbClr val="E6C195"/>
                </a:solidFill>
              </a:rPr>
              <a:t>관리자 권한 실행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99" y="1595729"/>
            <a:ext cx="4199325" cy="326180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046304" y="2033587"/>
            <a:ext cx="6863196" cy="4001138"/>
            <a:chOff x="4789129" y="2033587"/>
            <a:chExt cx="6863196" cy="40011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0174" y="2033587"/>
              <a:ext cx="4143375" cy="7524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007782" y="2244888"/>
              <a:ext cx="3796618" cy="3744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화살표 25"/>
            <p:cNvSpPr/>
            <p:nvPr/>
          </p:nvSpPr>
          <p:spPr>
            <a:xfrm>
              <a:off x="4789129" y="2222998"/>
              <a:ext cx="650030" cy="418266"/>
            </a:xfrm>
            <a:prstGeom prst="rightArrow">
              <a:avLst/>
            </a:prstGeom>
            <a:solidFill>
              <a:srgbClr val="E6C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2325" y="3514725"/>
              <a:ext cx="4480000" cy="2520000"/>
            </a:xfrm>
            <a:prstGeom prst="rect">
              <a:avLst/>
            </a:prstGeom>
          </p:spPr>
        </p:pic>
        <p:sp>
          <p:nvSpPr>
            <p:cNvPr id="27" name="오른쪽 화살표 26"/>
            <p:cNvSpPr/>
            <p:nvPr/>
          </p:nvSpPr>
          <p:spPr>
            <a:xfrm>
              <a:off x="6165369" y="4565592"/>
              <a:ext cx="650030" cy="418266"/>
            </a:xfrm>
            <a:prstGeom prst="rightArrow">
              <a:avLst/>
            </a:prstGeom>
            <a:solidFill>
              <a:srgbClr val="E6C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6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3172564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회원 정보 조회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49" y="1081084"/>
            <a:ext cx="10080000" cy="567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614110" y="4299292"/>
            <a:ext cx="4565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283349"/>
                </a:solidFill>
              </a:rPr>
              <a:t>정보 수정 및 삭제</a:t>
            </a:r>
            <a:endParaRPr lang="en-US" altLang="ko-KR" sz="2400" b="1" dirty="0" smtClean="0">
              <a:solidFill>
                <a:srgbClr val="28334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삭제하고 싶은 </a:t>
            </a:r>
            <a:r>
              <a:rPr lang="ko-KR" altLang="en-US" sz="1600" b="1" dirty="0" smtClean="0"/>
              <a:t>아이디를 리스트 박스에서 더블클릭 하거나</a:t>
            </a:r>
            <a:r>
              <a:rPr lang="en-US" altLang="ko-KR" sz="1600" b="1" dirty="0" smtClean="0"/>
              <a:t>, ID</a:t>
            </a:r>
            <a:r>
              <a:rPr lang="ko-KR" altLang="en-US" sz="1600" b="1" dirty="0" smtClean="0"/>
              <a:t>입력 텍스트박스에 직접 입력 후 그 아이디에 대해서 정보 수정 및 삭제 가능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7791450" y="2179585"/>
            <a:ext cx="2120900" cy="403663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stCxn id="13" idx="3"/>
            <a:endCxn id="12" idx="0"/>
          </p:cNvCxnSpPr>
          <p:nvPr/>
        </p:nvCxnSpPr>
        <p:spPr>
          <a:xfrm flipH="1">
            <a:off x="8896813" y="2381417"/>
            <a:ext cx="1015537" cy="1917875"/>
          </a:xfrm>
          <a:prstGeom prst="curvedConnector4">
            <a:avLst>
              <a:gd name="adj1" fmla="val -22510"/>
              <a:gd name="adj2" fmla="val 55262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308160" y="2594885"/>
            <a:ext cx="7604190" cy="1323971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410737" y="4032157"/>
            <a:ext cx="46634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283349"/>
                </a:solidFill>
              </a:rPr>
              <a:t>사원 정보 조회</a:t>
            </a:r>
            <a:endParaRPr lang="en-US" altLang="ko-KR" sz="2400" b="1" dirty="0" smtClean="0">
              <a:solidFill>
                <a:srgbClr val="283349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/>
              <a:t>사원 </a:t>
            </a:r>
            <a:r>
              <a:rPr lang="en-US" altLang="ko-KR" sz="1600" b="1" dirty="0" smtClean="0"/>
              <a:t>DB</a:t>
            </a:r>
            <a:r>
              <a:rPr lang="ko-KR" altLang="en-US" sz="1600" b="1" dirty="0" smtClean="0"/>
              <a:t>에 저장되어 있는 모든 데이터 조회 가능</a:t>
            </a:r>
            <a:endParaRPr lang="ko-KR" altLang="en-US" sz="1600" dirty="0"/>
          </a:p>
        </p:txBody>
      </p:sp>
      <p:cxnSp>
        <p:nvCxnSpPr>
          <p:cNvPr id="30" name="구부러진 연결선 29"/>
          <p:cNvCxnSpPr>
            <a:stCxn id="28" idx="1"/>
            <a:endCxn id="29" idx="1"/>
          </p:cNvCxnSpPr>
          <p:nvPr/>
        </p:nvCxnSpPr>
        <p:spPr>
          <a:xfrm rot="10800000" flipV="1">
            <a:off x="1410738" y="3256871"/>
            <a:ext cx="897423" cy="1283118"/>
          </a:xfrm>
          <a:prstGeom prst="curvedConnector3">
            <a:avLst>
              <a:gd name="adj1" fmla="val 125473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9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3172564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회원 정보 조회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33" y="1146398"/>
            <a:ext cx="3708853" cy="55632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33" y="1146398"/>
            <a:ext cx="4248730" cy="13471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1146398"/>
            <a:ext cx="2563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회원 정보 </a:t>
            </a:r>
            <a:r>
              <a:rPr lang="ko-KR" altLang="en-US" sz="2400" b="1" dirty="0" smtClean="0">
                <a:solidFill>
                  <a:srgbClr val="E6C195"/>
                </a:solidFill>
              </a:rPr>
              <a:t>수정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259770" y="1146398"/>
            <a:ext cx="256358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mtClean="0">
                <a:solidFill>
                  <a:srgbClr val="E6C195"/>
                </a:solidFill>
              </a:rPr>
              <a:t>회원 삭제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510" y="3297982"/>
            <a:ext cx="1933575" cy="14097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5400000">
            <a:off x="9560282" y="2686636"/>
            <a:ext cx="650030" cy="418266"/>
          </a:xfrm>
          <a:prstGeom prst="rightArrow">
            <a:avLst/>
          </a:prstGeom>
          <a:solidFill>
            <a:srgbClr val="E6C1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145" y="2736007"/>
            <a:ext cx="19526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5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438862" y="2767281"/>
            <a:ext cx="53142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0" dirty="0" smtClean="0">
                <a:ln w="0"/>
                <a:solidFill>
                  <a:srgbClr val="E6C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endParaRPr lang="en-US" altLang="ko-KR" sz="8000" b="0" cap="none" spc="0" dirty="0">
              <a:ln w="0"/>
              <a:solidFill>
                <a:srgbClr val="E6C19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3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2680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로그인 페이지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133164"/>
            <a:ext cx="10080000" cy="5512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823" y="2130859"/>
            <a:ext cx="4357489" cy="23830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214" y="989419"/>
            <a:ext cx="1968750" cy="252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59" y="3909198"/>
            <a:ext cx="1968750" cy="25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048250" y="5312570"/>
            <a:ext cx="988219" cy="202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048249" y="5545614"/>
            <a:ext cx="988219" cy="20240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76949" y="5312570"/>
            <a:ext cx="1064420" cy="435450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>
            <a:stCxn id="14" idx="1"/>
            <a:endCxn id="9" idx="3"/>
          </p:cNvCxnSpPr>
          <p:nvPr/>
        </p:nvCxnSpPr>
        <p:spPr>
          <a:xfrm rot="10800000">
            <a:off x="3748964" y="2249419"/>
            <a:ext cx="1299286" cy="316435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21" idx="1"/>
            <a:endCxn id="10" idx="3"/>
          </p:cNvCxnSpPr>
          <p:nvPr/>
        </p:nvCxnSpPr>
        <p:spPr>
          <a:xfrm rot="10800000">
            <a:off x="2772909" y="5169199"/>
            <a:ext cx="2275340" cy="477619"/>
          </a:xfrm>
          <a:prstGeom prst="curved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stCxn id="22" idx="3"/>
            <a:endCxn id="7" idx="2"/>
          </p:cNvCxnSpPr>
          <p:nvPr/>
        </p:nvCxnSpPr>
        <p:spPr>
          <a:xfrm flipV="1">
            <a:off x="7141369" y="4513861"/>
            <a:ext cx="2707199" cy="1016434"/>
          </a:xfrm>
          <a:prstGeom prst="curvedConnector2">
            <a:avLst/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769985" y="989419"/>
            <a:ext cx="1978979" cy="252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04158" y="3909196"/>
            <a:ext cx="1968749" cy="252000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669823" y="2135708"/>
            <a:ext cx="4357489" cy="2378154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2680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메인 페이지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081084"/>
            <a:ext cx="10080000" cy="567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9" y="920878"/>
            <a:ext cx="448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23" y="2819695"/>
            <a:ext cx="4573157" cy="252000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048249" y="4216236"/>
            <a:ext cx="2093120" cy="202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48249" y="4448944"/>
            <a:ext cx="2093120" cy="20240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048249" y="4680417"/>
            <a:ext cx="2093120" cy="190033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구부러진 연결선 47"/>
          <p:cNvCxnSpPr>
            <a:stCxn id="45" idx="1"/>
            <a:endCxn id="51" idx="2"/>
          </p:cNvCxnSpPr>
          <p:nvPr/>
        </p:nvCxnSpPr>
        <p:spPr>
          <a:xfrm rot="10800000">
            <a:off x="2899389" y="3440879"/>
            <a:ext cx="2148860" cy="876560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46" idx="1"/>
            <a:endCxn id="52" idx="3"/>
          </p:cNvCxnSpPr>
          <p:nvPr/>
        </p:nvCxnSpPr>
        <p:spPr>
          <a:xfrm rot="10800000" flipV="1">
            <a:off x="4563821" y="4550147"/>
            <a:ext cx="484429" cy="1006856"/>
          </a:xfrm>
          <a:prstGeom prst="curved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7" idx="3"/>
            <a:endCxn id="6" idx="1"/>
          </p:cNvCxnSpPr>
          <p:nvPr/>
        </p:nvCxnSpPr>
        <p:spPr>
          <a:xfrm flipV="1">
            <a:off x="7141369" y="4079695"/>
            <a:ext cx="393654" cy="695739"/>
          </a:xfrm>
          <a:prstGeom prst="curvedConnector3">
            <a:avLst>
              <a:gd name="adj1" fmla="val 50000"/>
            </a:avLst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59389" y="920879"/>
            <a:ext cx="4480000" cy="252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535023" y="2819695"/>
            <a:ext cx="4573157" cy="2520000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" y="4297004"/>
            <a:ext cx="4480000" cy="25200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3820" y="4297002"/>
            <a:ext cx="4480000" cy="252000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2680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메인 페이지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1081084"/>
            <a:ext cx="10080000" cy="567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988" y="1207923"/>
            <a:ext cx="4480000" cy="252000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046588" y="4905834"/>
            <a:ext cx="2093120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46588" y="5137772"/>
            <a:ext cx="2093120" cy="20240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045868" y="5371731"/>
            <a:ext cx="2093120" cy="190033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구부러진 연결선 47"/>
          <p:cNvCxnSpPr>
            <a:stCxn id="45" idx="1"/>
            <a:endCxn id="51" idx="2"/>
          </p:cNvCxnSpPr>
          <p:nvPr/>
        </p:nvCxnSpPr>
        <p:spPr>
          <a:xfrm rot="10800000">
            <a:off x="2899390" y="3426293"/>
            <a:ext cx="2147199" cy="15807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46" idx="1"/>
            <a:endCxn id="52" idx="3"/>
          </p:cNvCxnSpPr>
          <p:nvPr/>
        </p:nvCxnSpPr>
        <p:spPr>
          <a:xfrm rot="10800000" flipV="1">
            <a:off x="4563820" y="5238975"/>
            <a:ext cx="482768" cy="318028"/>
          </a:xfrm>
          <a:prstGeom prst="curvedConnector3">
            <a:avLst>
              <a:gd name="adj1" fmla="val 50000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>
            <a:stCxn id="47" idx="3"/>
            <a:endCxn id="53" idx="2"/>
          </p:cNvCxnSpPr>
          <p:nvPr/>
        </p:nvCxnSpPr>
        <p:spPr>
          <a:xfrm flipV="1">
            <a:off x="7138988" y="3727923"/>
            <a:ext cx="2248378" cy="1738825"/>
          </a:xfrm>
          <a:prstGeom prst="curvedConnector2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7138988" y="1207923"/>
            <a:ext cx="4496755" cy="25200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89" y="906293"/>
            <a:ext cx="4480000" cy="252000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59389" y="906293"/>
            <a:ext cx="4480000" cy="252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" y="4295261"/>
            <a:ext cx="4480000" cy="25200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3820" y="4297002"/>
            <a:ext cx="4480000" cy="252000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45868" y="5593188"/>
            <a:ext cx="2093120" cy="190033"/>
          </a:xfrm>
          <a:prstGeom prst="rect">
            <a:avLst/>
          </a:prstGeom>
          <a:noFill/>
          <a:ln w="28575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구부러진 연결선 32"/>
          <p:cNvCxnSpPr>
            <a:stCxn id="32" idx="3"/>
            <a:endCxn id="24" idx="1"/>
          </p:cNvCxnSpPr>
          <p:nvPr/>
        </p:nvCxnSpPr>
        <p:spPr>
          <a:xfrm flipV="1">
            <a:off x="7138988" y="5371731"/>
            <a:ext cx="489192" cy="316474"/>
          </a:xfrm>
          <a:prstGeom prst="curvedConnector3">
            <a:avLst>
              <a:gd name="adj1" fmla="val 50000"/>
            </a:avLst>
          </a:prstGeom>
          <a:ln w="28575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180" y="4111731"/>
            <a:ext cx="4480000" cy="252000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628180" y="4111731"/>
            <a:ext cx="4496755" cy="2520000"/>
          </a:xfrm>
          <a:prstGeom prst="rect">
            <a:avLst/>
          </a:prstGeom>
          <a:noFill/>
          <a:ln w="28575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2680769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데이터 베이스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377476" y="1119785"/>
            <a:ext cx="3420000" cy="2700000"/>
            <a:chOff x="3746045" y="1138760"/>
            <a:chExt cx="2965651" cy="29656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6045" y="1138760"/>
              <a:ext cx="2965651" cy="29656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4318838" y="1338142"/>
              <a:ext cx="1820065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E6C195"/>
                  </a:solidFill>
                </a:rPr>
                <a:t>사원 정보 </a:t>
              </a:r>
              <a:r>
                <a:rPr lang="en-US" altLang="ko-KR" sz="2000" b="1" dirty="0" smtClean="0">
                  <a:solidFill>
                    <a:srgbClr val="E6C195"/>
                  </a:solidFill>
                </a:rPr>
                <a:t>DB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40661" y="4046735"/>
            <a:ext cx="2520000" cy="2340000"/>
            <a:chOff x="350573" y="3729796"/>
            <a:chExt cx="2965651" cy="296565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573" y="3729796"/>
              <a:ext cx="2965651" cy="2965651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623853" y="3847483"/>
              <a:ext cx="2419091" cy="702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E6C195"/>
                  </a:solidFill>
                </a:rPr>
                <a:t>사원 이미지 </a:t>
              </a:r>
              <a:r>
                <a:rPr lang="en-US" altLang="ko-KR" sz="2000" b="1" dirty="0" smtClean="0">
                  <a:solidFill>
                    <a:srgbClr val="E6C195"/>
                  </a:solidFill>
                </a:rPr>
                <a:t>DB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28687" y="1080710"/>
            <a:ext cx="3420000" cy="2700000"/>
            <a:chOff x="350573" y="3729796"/>
            <a:chExt cx="2965651" cy="296565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573" y="3729796"/>
              <a:ext cx="2965651" cy="2965651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923365" y="3929178"/>
              <a:ext cx="1820065" cy="553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E6C195"/>
                  </a:solidFill>
                </a:rPr>
                <a:t>설비 상태 </a:t>
              </a:r>
              <a:r>
                <a:rPr lang="en-US" altLang="ko-KR" sz="2000" b="1" dirty="0" smtClean="0">
                  <a:solidFill>
                    <a:srgbClr val="E6C195"/>
                  </a:solidFill>
                </a:rPr>
                <a:t>DB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827476" y="4046735"/>
            <a:ext cx="2520000" cy="2340000"/>
            <a:chOff x="-21846" y="3729796"/>
            <a:chExt cx="2965651" cy="2965651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1846" y="3729796"/>
              <a:ext cx="2965651" cy="2965651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550947" y="3847483"/>
              <a:ext cx="1820065" cy="553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E6C195"/>
                  </a:solidFill>
                </a:rPr>
                <a:t>출퇴근 </a:t>
              </a:r>
              <a:r>
                <a:rPr lang="en-US" altLang="ko-KR" sz="2000" b="1" dirty="0" smtClean="0">
                  <a:solidFill>
                    <a:srgbClr val="E6C195"/>
                  </a:solidFill>
                </a:rPr>
                <a:t>DB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414291" y="4043071"/>
            <a:ext cx="2520000" cy="2340000"/>
            <a:chOff x="350573" y="3729796"/>
            <a:chExt cx="2965651" cy="296565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573" y="3729796"/>
              <a:ext cx="2965651" cy="296565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18097" y="3852127"/>
              <a:ext cx="2230601" cy="702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E6C195"/>
                  </a:solidFill>
                </a:rPr>
                <a:t>출퇴근 기록</a:t>
              </a:r>
              <a:r>
                <a:rPr lang="en-US" altLang="ko-KR" sz="2000" b="1" dirty="0" smtClean="0">
                  <a:solidFill>
                    <a:srgbClr val="E6C195"/>
                  </a:solidFill>
                </a:rPr>
                <a:t>DB</a:t>
              </a: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 flipV="1">
            <a:off x="1716871" y="3630168"/>
            <a:ext cx="1110605" cy="4728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38" idx="0"/>
          </p:cNvCxnSpPr>
          <p:nvPr/>
        </p:nvCxnSpPr>
        <p:spPr>
          <a:xfrm flipV="1">
            <a:off x="4087476" y="3774065"/>
            <a:ext cx="0" cy="36552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5347476" y="3630168"/>
            <a:ext cx="1260001" cy="45456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6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3409878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회원 가입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7" y="1081084"/>
            <a:ext cx="4694301" cy="54891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39312" y="1815516"/>
            <a:ext cx="969264" cy="256032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8" idx="3"/>
          </p:cNvCxnSpPr>
          <p:nvPr/>
        </p:nvCxnSpPr>
        <p:spPr>
          <a:xfrm flipV="1">
            <a:off x="4608576" y="1581929"/>
            <a:ext cx="1097280" cy="361603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705856" y="1057703"/>
            <a:ext cx="59618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E6C195"/>
                </a:solidFill>
              </a:rPr>
              <a:t>ID </a:t>
            </a:r>
            <a:r>
              <a:rPr lang="ko-KR" altLang="en-US" sz="2400" b="1" dirty="0" smtClean="0">
                <a:solidFill>
                  <a:srgbClr val="E6C195"/>
                </a:solidFill>
              </a:rPr>
              <a:t>중복 확인</a:t>
            </a:r>
            <a:endParaRPr lang="en-US" altLang="ko-KR" sz="2400" b="1" dirty="0" smtClean="0">
              <a:solidFill>
                <a:srgbClr val="E6C19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입력한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ID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가 사원 정보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DB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의 아이디와 겹치는지 판단하여 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중복되는 아이디가 없으면 사용 가능 메시지 출력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9016" y="3248076"/>
            <a:ext cx="1036320" cy="256032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구부러진 연결선 20"/>
          <p:cNvCxnSpPr>
            <a:stCxn id="20" idx="3"/>
            <a:endCxn id="29" idx="1"/>
          </p:cNvCxnSpPr>
          <p:nvPr/>
        </p:nvCxnSpPr>
        <p:spPr>
          <a:xfrm>
            <a:off x="1545336" y="3376092"/>
            <a:ext cx="4160520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705856" y="2683594"/>
            <a:ext cx="59618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사진 업로드</a:t>
            </a:r>
            <a:endParaRPr lang="en-US" altLang="ko-KR" sz="2400" b="1" dirty="0" smtClean="0">
              <a:solidFill>
                <a:srgbClr val="E6C19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영상 처리 프로그램이 켜지며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사원의 사진을 영상처리 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사원 이미지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DB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 처리한 영상을 저장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45336" y="6060281"/>
            <a:ext cx="890683" cy="323849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구부러진 연결선 31"/>
          <p:cNvCxnSpPr>
            <a:stCxn id="31" idx="3"/>
            <a:endCxn id="35" idx="1"/>
          </p:cNvCxnSpPr>
          <p:nvPr/>
        </p:nvCxnSpPr>
        <p:spPr>
          <a:xfrm flipV="1">
            <a:off x="2436019" y="5699254"/>
            <a:ext cx="3269837" cy="522952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705856" y="4822091"/>
            <a:ext cx="5961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회원 가입</a:t>
            </a:r>
            <a:endParaRPr lang="en-US" altLang="ko-KR" sz="2400" b="1" dirty="0" smtClean="0">
              <a:solidFill>
                <a:srgbClr val="E6C19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입력한 값들이 양식에 부합하는지 여부를 판단하여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부합하지 않을 경우 그 이유에 대해서 메시지 출력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부합할 경우 사원 정보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DB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에 업로드 되며 회원가입 완료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4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3409878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회원 가입 결과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081084"/>
            <a:ext cx="4710113" cy="56441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73" y="2300287"/>
            <a:ext cx="2609850" cy="1266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393" y="3650505"/>
            <a:ext cx="3924300" cy="30747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393" y="1676397"/>
            <a:ext cx="4352925" cy="14573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618452" y="1965017"/>
            <a:ext cx="969264" cy="256032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>
            <a:stCxn id="22" idx="3"/>
            <a:endCxn id="9" idx="1"/>
          </p:cNvCxnSpPr>
          <p:nvPr/>
        </p:nvCxnSpPr>
        <p:spPr>
          <a:xfrm>
            <a:off x="4587716" y="2093033"/>
            <a:ext cx="1227677" cy="312027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61975" y="3390900"/>
            <a:ext cx="1462896" cy="1543050"/>
          </a:xfrm>
          <a:prstGeom prst="rect">
            <a:avLst/>
          </a:prstGeom>
          <a:noFill/>
          <a:ln w="57150">
            <a:solidFill>
              <a:srgbClr val="E6C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5" idx="3"/>
            <a:endCxn id="6" idx="1"/>
          </p:cNvCxnSpPr>
          <p:nvPr/>
        </p:nvCxnSpPr>
        <p:spPr>
          <a:xfrm>
            <a:off x="2024871" y="4162425"/>
            <a:ext cx="3790522" cy="1025435"/>
          </a:xfrm>
          <a:prstGeom prst="curvedConnector3">
            <a:avLst>
              <a:gd name="adj1" fmla="val 50000"/>
            </a:avLst>
          </a:prstGeom>
          <a:ln w="38100">
            <a:solidFill>
              <a:srgbClr val="E6C1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689591" y="3071779"/>
            <a:ext cx="3409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영상처리 </a:t>
            </a:r>
            <a:r>
              <a:rPr lang="en-US" altLang="ko-KR" sz="2400" b="1" dirty="0" smtClean="0">
                <a:solidFill>
                  <a:srgbClr val="E6C195"/>
                </a:solidFill>
              </a:rPr>
              <a:t>– </a:t>
            </a:r>
            <a:r>
              <a:rPr lang="ko-KR" altLang="en-US" sz="2400" b="1" dirty="0" smtClean="0">
                <a:solidFill>
                  <a:srgbClr val="E6C195"/>
                </a:solidFill>
              </a:rPr>
              <a:t>감마 변환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689591" y="1081084"/>
            <a:ext cx="340987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6C195"/>
                </a:solidFill>
              </a:rPr>
              <a:t>아이디 중복 확인 결과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81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50564" y="90620"/>
            <a:ext cx="4519970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1" dirty="0">
                <a:solidFill>
                  <a:prstClr val="white"/>
                </a:solidFill>
              </a:rPr>
              <a:t>생산 가동 현황 모니터링 프로그램</a:t>
            </a:r>
            <a:r>
              <a:rPr lang="en-US" altLang="ko-KR" sz="2400" b="1" i="1" dirty="0">
                <a:solidFill>
                  <a:srgbClr val="E6C195"/>
                </a:solidFill>
              </a:rPr>
              <a:t>PRESENTATION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3820" y="204588"/>
            <a:ext cx="39928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smtClean="0">
                <a:solidFill>
                  <a:srgbClr val="E6C195"/>
                </a:solidFill>
              </a:rPr>
              <a:t>아이디</a:t>
            </a:r>
            <a:r>
              <a:rPr lang="en-US" altLang="ko-KR" sz="3000" b="1" dirty="0" smtClean="0">
                <a:solidFill>
                  <a:srgbClr val="E6C195"/>
                </a:solidFill>
              </a:rPr>
              <a:t>, </a:t>
            </a:r>
            <a:r>
              <a:rPr lang="ko-KR" altLang="en-US" sz="3000" b="1" dirty="0" smtClean="0">
                <a:solidFill>
                  <a:srgbClr val="E6C195"/>
                </a:solidFill>
              </a:rPr>
              <a:t>비밀번호 찾기</a:t>
            </a:r>
            <a:endParaRPr lang="ko-KR" altLang="en-US" sz="3000" dirty="0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6857" y="1609725"/>
            <a:ext cx="10687383" cy="4320000"/>
            <a:chOff x="295274" y="1419225"/>
            <a:chExt cx="10687383" cy="432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4" y="1419225"/>
              <a:ext cx="3375000" cy="432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6962" y="2776537"/>
              <a:ext cx="1133475" cy="12668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5528" y="1419225"/>
              <a:ext cx="3375000" cy="432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8237" y="2776536"/>
              <a:ext cx="1562100" cy="126682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5782" y="2776536"/>
              <a:ext cx="1666875" cy="1266825"/>
            </a:xfrm>
            <a:prstGeom prst="rect">
              <a:avLst/>
            </a:prstGeom>
          </p:spPr>
        </p:pic>
        <p:sp>
          <p:nvSpPr>
            <p:cNvPr id="16" name="오른쪽 화살표 15"/>
            <p:cNvSpPr/>
            <p:nvPr/>
          </p:nvSpPr>
          <p:spPr>
            <a:xfrm>
              <a:off x="3787901" y="3257550"/>
              <a:ext cx="900000" cy="540000"/>
            </a:xfrm>
            <a:prstGeom prst="rightArrow">
              <a:avLst/>
            </a:prstGeom>
            <a:solidFill>
              <a:srgbClr val="E6C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8298155" y="3309225"/>
              <a:ext cx="900000" cy="540000"/>
            </a:xfrm>
            <a:prstGeom prst="rightArrow">
              <a:avLst/>
            </a:prstGeom>
            <a:solidFill>
              <a:srgbClr val="E6C1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486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568</Words>
  <Application>Microsoft Office PowerPoint</Application>
  <PresentationFormat>와이드스크린</PresentationFormat>
  <Paragraphs>111</Paragraphs>
  <Slides>25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kccistc</cp:lastModifiedBy>
  <cp:revision>210</cp:revision>
  <dcterms:created xsi:type="dcterms:W3CDTF">2019-11-25T05:57:08Z</dcterms:created>
  <dcterms:modified xsi:type="dcterms:W3CDTF">2019-12-20T00:03:02Z</dcterms:modified>
</cp:coreProperties>
</file>